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65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79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7" r:id="rId37"/>
    <p:sldId id="296" r:id="rId38"/>
    <p:sldId id="298" r:id="rId39"/>
    <p:sldId id="292" r:id="rId40"/>
    <p:sldId id="293" r:id="rId41"/>
    <p:sldId id="294" r:id="rId42"/>
    <p:sldId id="295" r:id="rId43"/>
    <p:sldId id="257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691" y="6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A390A4-983F-4762-A238-F55F6CD98EF0}" type="doc">
      <dgm:prSet loTypeId="urn:microsoft.com/office/officeart/2008/layout/VerticalCurvedList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D0D780-D79D-45F9-875B-5123E20D0F5B}">
      <dgm:prSet phldrT="[Text]"/>
      <dgm:spPr/>
      <dgm:t>
        <a:bodyPr/>
        <a:lstStyle/>
        <a:p>
          <a:r>
            <a:rPr lang="en-US" b="0" i="0" dirty="0"/>
            <a:t>Carbon footprint</a:t>
          </a:r>
          <a:endParaRPr lang="en-US" dirty="0"/>
        </a:p>
      </dgm:t>
    </dgm:pt>
    <dgm:pt modelId="{742E11E4-7FB0-44F8-B568-3FD088CF49A3}" type="parTrans" cxnId="{CCCA6062-C391-4122-99F5-A86DB520B3FE}">
      <dgm:prSet/>
      <dgm:spPr/>
      <dgm:t>
        <a:bodyPr/>
        <a:lstStyle/>
        <a:p>
          <a:endParaRPr lang="en-US"/>
        </a:p>
      </dgm:t>
    </dgm:pt>
    <dgm:pt modelId="{2BE67921-7F86-429C-9BE7-3CB9F8C1486D}" type="sibTrans" cxnId="{CCCA6062-C391-4122-99F5-A86DB520B3FE}">
      <dgm:prSet/>
      <dgm:spPr/>
      <dgm:t>
        <a:bodyPr/>
        <a:lstStyle/>
        <a:p>
          <a:endParaRPr lang="en-US"/>
        </a:p>
      </dgm:t>
    </dgm:pt>
    <dgm:pt modelId="{087ABA10-56A5-4E10-873D-C325D4749D75}">
      <dgm:prSet phldrT="[Text]"/>
      <dgm:spPr/>
      <dgm:t>
        <a:bodyPr/>
        <a:lstStyle/>
        <a:p>
          <a:r>
            <a:rPr lang="en-US" b="0" i="0" dirty="0"/>
            <a:t>Crude oil imports</a:t>
          </a:r>
          <a:endParaRPr lang="en-US" dirty="0"/>
        </a:p>
      </dgm:t>
    </dgm:pt>
    <dgm:pt modelId="{0A43A0B9-C97E-4D5C-9B52-7BA6A134FCD9}" type="parTrans" cxnId="{E2C75F28-7EDC-437B-B715-79E3FCF6020A}">
      <dgm:prSet/>
      <dgm:spPr/>
      <dgm:t>
        <a:bodyPr/>
        <a:lstStyle/>
        <a:p>
          <a:endParaRPr lang="en-US"/>
        </a:p>
      </dgm:t>
    </dgm:pt>
    <dgm:pt modelId="{82DD2F81-6268-4E36-B84A-AC110882855B}" type="sibTrans" cxnId="{E2C75F28-7EDC-437B-B715-79E3FCF6020A}">
      <dgm:prSet/>
      <dgm:spPr/>
      <dgm:t>
        <a:bodyPr/>
        <a:lstStyle/>
        <a:p>
          <a:endParaRPr lang="en-US"/>
        </a:p>
      </dgm:t>
    </dgm:pt>
    <dgm:pt modelId="{455ACDE9-EC72-4611-BDA8-0829559B89B4}">
      <dgm:prSet phldrT="[Text]"/>
      <dgm:spPr/>
      <dgm:t>
        <a:bodyPr/>
        <a:lstStyle/>
        <a:p>
          <a:r>
            <a:rPr lang="en-US" b="0" i="0" dirty="0"/>
            <a:t>Creating jobs</a:t>
          </a:r>
          <a:endParaRPr lang="en-US" dirty="0"/>
        </a:p>
      </dgm:t>
    </dgm:pt>
    <dgm:pt modelId="{42BA2638-1E09-4D60-B09E-38A7F5FE8A77}" type="parTrans" cxnId="{92DD1F28-B8B0-43C5-862F-9AE76B354687}">
      <dgm:prSet/>
      <dgm:spPr/>
      <dgm:t>
        <a:bodyPr/>
        <a:lstStyle/>
        <a:p>
          <a:endParaRPr lang="en-US"/>
        </a:p>
      </dgm:t>
    </dgm:pt>
    <dgm:pt modelId="{7D6B4C54-1524-46EA-B046-399409B84C0A}" type="sibTrans" cxnId="{92DD1F28-B8B0-43C5-862F-9AE76B354687}">
      <dgm:prSet/>
      <dgm:spPr/>
      <dgm:t>
        <a:bodyPr/>
        <a:lstStyle/>
        <a:p>
          <a:endParaRPr lang="en-US"/>
        </a:p>
      </dgm:t>
    </dgm:pt>
    <dgm:pt modelId="{CE7ADB25-BFEC-4045-B02C-318D441CB03E}" type="pres">
      <dgm:prSet presAssocID="{83A390A4-983F-4762-A238-F55F6CD98EF0}" presName="Name0" presStyleCnt="0">
        <dgm:presLayoutVars>
          <dgm:chMax val="7"/>
          <dgm:chPref val="7"/>
          <dgm:dir/>
        </dgm:presLayoutVars>
      </dgm:prSet>
      <dgm:spPr/>
    </dgm:pt>
    <dgm:pt modelId="{9881EB66-661B-42AC-A97C-51778A3E2924}" type="pres">
      <dgm:prSet presAssocID="{83A390A4-983F-4762-A238-F55F6CD98EF0}" presName="Name1" presStyleCnt="0"/>
      <dgm:spPr/>
    </dgm:pt>
    <dgm:pt modelId="{01DC08D1-37B0-4E6C-B9F1-D7512E1040B1}" type="pres">
      <dgm:prSet presAssocID="{83A390A4-983F-4762-A238-F55F6CD98EF0}" presName="cycle" presStyleCnt="0"/>
      <dgm:spPr/>
    </dgm:pt>
    <dgm:pt modelId="{8DC5ADBE-C6E5-4F33-8C12-3ABD0C16AB3C}" type="pres">
      <dgm:prSet presAssocID="{83A390A4-983F-4762-A238-F55F6CD98EF0}" presName="srcNode" presStyleLbl="node1" presStyleIdx="0" presStyleCnt="3"/>
      <dgm:spPr/>
    </dgm:pt>
    <dgm:pt modelId="{0F40D2C9-110B-401D-8C03-4FE910F8660F}" type="pres">
      <dgm:prSet presAssocID="{83A390A4-983F-4762-A238-F55F6CD98EF0}" presName="conn" presStyleLbl="parChTrans1D2" presStyleIdx="0" presStyleCnt="1"/>
      <dgm:spPr/>
    </dgm:pt>
    <dgm:pt modelId="{B8A79A06-859B-4980-AEC1-0041436A534E}" type="pres">
      <dgm:prSet presAssocID="{83A390A4-983F-4762-A238-F55F6CD98EF0}" presName="extraNode" presStyleLbl="node1" presStyleIdx="0" presStyleCnt="3"/>
      <dgm:spPr/>
    </dgm:pt>
    <dgm:pt modelId="{5F0460A7-7340-4453-85A4-ED4E9C911237}" type="pres">
      <dgm:prSet presAssocID="{83A390A4-983F-4762-A238-F55F6CD98EF0}" presName="dstNode" presStyleLbl="node1" presStyleIdx="0" presStyleCnt="3"/>
      <dgm:spPr/>
    </dgm:pt>
    <dgm:pt modelId="{2C30C20A-E0B1-4B57-8305-A868B9BD75BC}" type="pres">
      <dgm:prSet presAssocID="{F0D0D780-D79D-45F9-875B-5123E20D0F5B}" presName="text_1" presStyleLbl="node1" presStyleIdx="0" presStyleCnt="3">
        <dgm:presLayoutVars>
          <dgm:bulletEnabled val="1"/>
        </dgm:presLayoutVars>
      </dgm:prSet>
      <dgm:spPr/>
    </dgm:pt>
    <dgm:pt modelId="{C031AA1E-78BD-4465-8070-96663413B668}" type="pres">
      <dgm:prSet presAssocID="{F0D0D780-D79D-45F9-875B-5123E20D0F5B}" presName="accent_1" presStyleCnt="0"/>
      <dgm:spPr/>
    </dgm:pt>
    <dgm:pt modelId="{FB4B274A-D5DD-456E-8792-F1A76C0E84A1}" type="pres">
      <dgm:prSet presAssocID="{F0D0D780-D79D-45F9-875B-5123E20D0F5B}" presName="accentRepeatNode" presStyleLbl="solidFgAcc1" presStyleIdx="0" presStyleCnt="3"/>
      <dgm:spPr/>
    </dgm:pt>
    <dgm:pt modelId="{7221A26C-0972-4C19-A131-3DDBD7E5FE8B}" type="pres">
      <dgm:prSet presAssocID="{087ABA10-56A5-4E10-873D-C325D4749D75}" presName="text_2" presStyleLbl="node1" presStyleIdx="1" presStyleCnt="3">
        <dgm:presLayoutVars>
          <dgm:bulletEnabled val="1"/>
        </dgm:presLayoutVars>
      </dgm:prSet>
      <dgm:spPr/>
    </dgm:pt>
    <dgm:pt modelId="{B5DE24BD-2C9B-4167-A57D-E84617C458B6}" type="pres">
      <dgm:prSet presAssocID="{087ABA10-56A5-4E10-873D-C325D4749D75}" presName="accent_2" presStyleCnt="0"/>
      <dgm:spPr/>
    </dgm:pt>
    <dgm:pt modelId="{58F2C0C6-757B-478B-8656-1538641B150D}" type="pres">
      <dgm:prSet presAssocID="{087ABA10-56A5-4E10-873D-C325D4749D75}" presName="accentRepeatNode" presStyleLbl="solidFgAcc1" presStyleIdx="1" presStyleCnt="3"/>
      <dgm:spPr/>
    </dgm:pt>
    <dgm:pt modelId="{5D04310B-72A2-4527-9D42-0CB7870687A8}" type="pres">
      <dgm:prSet presAssocID="{455ACDE9-EC72-4611-BDA8-0829559B89B4}" presName="text_3" presStyleLbl="node1" presStyleIdx="2" presStyleCnt="3">
        <dgm:presLayoutVars>
          <dgm:bulletEnabled val="1"/>
        </dgm:presLayoutVars>
      </dgm:prSet>
      <dgm:spPr/>
    </dgm:pt>
    <dgm:pt modelId="{5848DEE8-B9A5-48F7-BC90-F16420AD169C}" type="pres">
      <dgm:prSet presAssocID="{455ACDE9-EC72-4611-BDA8-0829559B89B4}" presName="accent_3" presStyleCnt="0"/>
      <dgm:spPr/>
    </dgm:pt>
    <dgm:pt modelId="{465221A9-4B11-444C-83F2-350CD2887AC6}" type="pres">
      <dgm:prSet presAssocID="{455ACDE9-EC72-4611-BDA8-0829559B89B4}" presName="accentRepeatNode" presStyleLbl="solidFgAcc1" presStyleIdx="2" presStyleCnt="3"/>
      <dgm:spPr/>
    </dgm:pt>
  </dgm:ptLst>
  <dgm:cxnLst>
    <dgm:cxn modelId="{7C3A9E27-531E-4027-AA4A-993878903FBD}" type="presOf" srcId="{455ACDE9-EC72-4611-BDA8-0829559B89B4}" destId="{5D04310B-72A2-4527-9D42-0CB7870687A8}" srcOrd="0" destOrd="0" presId="urn:microsoft.com/office/officeart/2008/layout/VerticalCurvedList"/>
    <dgm:cxn modelId="{92DD1F28-B8B0-43C5-862F-9AE76B354687}" srcId="{83A390A4-983F-4762-A238-F55F6CD98EF0}" destId="{455ACDE9-EC72-4611-BDA8-0829559B89B4}" srcOrd="2" destOrd="0" parTransId="{42BA2638-1E09-4D60-B09E-38A7F5FE8A77}" sibTransId="{7D6B4C54-1524-46EA-B046-399409B84C0A}"/>
    <dgm:cxn modelId="{E2C75F28-7EDC-437B-B715-79E3FCF6020A}" srcId="{83A390A4-983F-4762-A238-F55F6CD98EF0}" destId="{087ABA10-56A5-4E10-873D-C325D4749D75}" srcOrd="1" destOrd="0" parTransId="{0A43A0B9-C97E-4D5C-9B52-7BA6A134FCD9}" sibTransId="{82DD2F81-6268-4E36-B84A-AC110882855B}"/>
    <dgm:cxn modelId="{CCCA6062-C391-4122-99F5-A86DB520B3FE}" srcId="{83A390A4-983F-4762-A238-F55F6CD98EF0}" destId="{F0D0D780-D79D-45F9-875B-5123E20D0F5B}" srcOrd="0" destOrd="0" parTransId="{742E11E4-7FB0-44F8-B568-3FD088CF49A3}" sibTransId="{2BE67921-7F86-429C-9BE7-3CB9F8C1486D}"/>
    <dgm:cxn modelId="{D02218B1-EBCE-4045-A947-6723D2C30897}" type="presOf" srcId="{83A390A4-983F-4762-A238-F55F6CD98EF0}" destId="{CE7ADB25-BFEC-4045-B02C-318D441CB03E}" srcOrd="0" destOrd="0" presId="urn:microsoft.com/office/officeart/2008/layout/VerticalCurvedList"/>
    <dgm:cxn modelId="{08EFDFE4-0A91-4967-82AB-7AB0CA927239}" type="presOf" srcId="{087ABA10-56A5-4E10-873D-C325D4749D75}" destId="{7221A26C-0972-4C19-A131-3DDBD7E5FE8B}" srcOrd="0" destOrd="0" presId="urn:microsoft.com/office/officeart/2008/layout/VerticalCurvedList"/>
    <dgm:cxn modelId="{741E95E5-72E7-4105-85BB-9BC34A50DF26}" type="presOf" srcId="{F0D0D780-D79D-45F9-875B-5123E20D0F5B}" destId="{2C30C20A-E0B1-4B57-8305-A868B9BD75BC}" srcOrd="0" destOrd="0" presId="urn:microsoft.com/office/officeart/2008/layout/VerticalCurvedList"/>
    <dgm:cxn modelId="{F4F3AAEF-9C46-4F7B-8BBB-EA63AF062937}" type="presOf" srcId="{2BE67921-7F86-429C-9BE7-3CB9F8C1486D}" destId="{0F40D2C9-110B-401D-8C03-4FE910F8660F}" srcOrd="0" destOrd="0" presId="urn:microsoft.com/office/officeart/2008/layout/VerticalCurvedList"/>
    <dgm:cxn modelId="{C4D12282-05B2-49DF-8A61-6901EAB0E92C}" type="presParOf" srcId="{CE7ADB25-BFEC-4045-B02C-318D441CB03E}" destId="{9881EB66-661B-42AC-A97C-51778A3E2924}" srcOrd="0" destOrd="0" presId="urn:microsoft.com/office/officeart/2008/layout/VerticalCurvedList"/>
    <dgm:cxn modelId="{56EF23F5-45D0-45DF-B617-63DD3C00860B}" type="presParOf" srcId="{9881EB66-661B-42AC-A97C-51778A3E2924}" destId="{01DC08D1-37B0-4E6C-B9F1-D7512E1040B1}" srcOrd="0" destOrd="0" presId="urn:microsoft.com/office/officeart/2008/layout/VerticalCurvedList"/>
    <dgm:cxn modelId="{A1C7C6D2-FA23-4BD2-9099-1274287D0A21}" type="presParOf" srcId="{01DC08D1-37B0-4E6C-B9F1-D7512E1040B1}" destId="{8DC5ADBE-C6E5-4F33-8C12-3ABD0C16AB3C}" srcOrd="0" destOrd="0" presId="urn:microsoft.com/office/officeart/2008/layout/VerticalCurvedList"/>
    <dgm:cxn modelId="{5F57DC79-1CAE-4808-9EF3-D570D0D3B088}" type="presParOf" srcId="{01DC08D1-37B0-4E6C-B9F1-D7512E1040B1}" destId="{0F40D2C9-110B-401D-8C03-4FE910F8660F}" srcOrd="1" destOrd="0" presId="urn:microsoft.com/office/officeart/2008/layout/VerticalCurvedList"/>
    <dgm:cxn modelId="{8364842F-20F4-43FB-8767-459E4D74ACBA}" type="presParOf" srcId="{01DC08D1-37B0-4E6C-B9F1-D7512E1040B1}" destId="{B8A79A06-859B-4980-AEC1-0041436A534E}" srcOrd="2" destOrd="0" presId="urn:microsoft.com/office/officeart/2008/layout/VerticalCurvedList"/>
    <dgm:cxn modelId="{38F1C7DB-19F5-4AE0-8D20-CA52F5E32CC5}" type="presParOf" srcId="{01DC08D1-37B0-4E6C-B9F1-D7512E1040B1}" destId="{5F0460A7-7340-4453-85A4-ED4E9C911237}" srcOrd="3" destOrd="0" presId="urn:microsoft.com/office/officeart/2008/layout/VerticalCurvedList"/>
    <dgm:cxn modelId="{74A117F3-5214-469E-8477-08FFF5B8C2DB}" type="presParOf" srcId="{9881EB66-661B-42AC-A97C-51778A3E2924}" destId="{2C30C20A-E0B1-4B57-8305-A868B9BD75BC}" srcOrd="1" destOrd="0" presId="urn:microsoft.com/office/officeart/2008/layout/VerticalCurvedList"/>
    <dgm:cxn modelId="{2B1F8286-C6D0-40ED-8479-0581849784A9}" type="presParOf" srcId="{9881EB66-661B-42AC-A97C-51778A3E2924}" destId="{C031AA1E-78BD-4465-8070-96663413B668}" srcOrd="2" destOrd="0" presId="urn:microsoft.com/office/officeart/2008/layout/VerticalCurvedList"/>
    <dgm:cxn modelId="{EA2BD529-65F5-4F5F-BD04-82288A88EB31}" type="presParOf" srcId="{C031AA1E-78BD-4465-8070-96663413B668}" destId="{FB4B274A-D5DD-456E-8792-F1A76C0E84A1}" srcOrd="0" destOrd="0" presId="urn:microsoft.com/office/officeart/2008/layout/VerticalCurvedList"/>
    <dgm:cxn modelId="{C3340BCD-4461-4ED1-95E6-E0E4CC3A10A8}" type="presParOf" srcId="{9881EB66-661B-42AC-A97C-51778A3E2924}" destId="{7221A26C-0972-4C19-A131-3DDBD7E5FE8B}" srcOrd="3" destOrd="0" presId="urn:microsoft.com/office/officeart/2008/layout/VerticalCurvedList"/>
    <dgm:cxn modelId="{4FBBE394-18BB-4625-8112-22B519FC8EB2}" type="presParOf" srcId="{9881EB66-661B-42AC-A97C-51778A3E2924}" destId="{B5DE24BD-2C9B-4167-A57D-E84617C458B6}" srcOrd="4" destOrd="0" presId="urn:microsoft.com/office/officeart/2008/layout/VerticalCurvedList"/>
    <dgm:cxn modelId="{62259F54-6A41-42E5-B1E3-B807025C4FAA}" type="presParOf" srcId="{B5DE24BD-2C9B-4167-A57D-E84617C458B6}" destId="{58F2C0C6-757B-478B-8656-1538641B150D}" srcOrd="0" destOrd="0" presId="urn:microsoft.com/office/officeart/2008/layout/VerticalCurvedList"/>
    <dgm:cxn modelId="{F62668E3-249D-4445-BDA0-63ACE01B50B0}" type="presParOf" srcId="{9881EB66-661B-42AC-A97C-51778A3E2924}" destId="{5D04310B-72A2-4527-9D42-0CB7870687A8}" srcOrd="5" destOrd="0" presId="urn:microsoft.com/office/officeart/2008/layout/VerticalCurvedList"/>
    <dgm:cxn modelId="{7A685181-40A0-42B6-838D-54800D5E71D2}" type="presParOf" srcId="{9881EB66-661B-42AC-A97C-51778A3E2924}" destId="{5848DEE8-B9A5-48F7-BC90-F16420AD169C}" srcOrd="6" destOrd="0" presId="urn:microsoft.com/office/officeart/2008/layout/VerticalCurvedList"/>
    <dgm:cxn modelId="{9B159BED-6787-4053-AA58-8D55D85EE46F}" type="presParOf" srcId="{5848DEE8-B9A5-48F7-BC90-F16420AD169C}" destId="{465221A9-4B11-444C-83F2-350CD2887AC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40D2C9-110B-401D-8C03-4FE910F8660F}">
      <dsp:nvSpPr>
        <dsp:cNvPr id="0" name=""/>
        <dsp:cNvSpPr/>
      </dsp:nvSpPr>
      <dsp:spPr>
        <a:xfrm>
          <a:off x="-3406535" y="-523830"/>
          <a:ext cx="4061794" cy="4061794"/>
        </a:xfrm>
        <a:prstGeom prst="blockArc">
          <a:avLst>
            <a:gd name="adj1" fmla="val 18900000"/>
            <a:gd name="adj2" fmla="val 2700000"/>
            <a:gd name="adj3" fmla="val 532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30C20A-E0B1-4B57-8305-A868B9BD75BC}">
      <dsp:nvSpPr>
        <dsp:cNvPr id="0" name=""/>
        <dsp:cNvSpPr/>
      </dsp:nvSpPr>
      <dsp:spPr>
        <a:xfrm>
          <a:off x="421351" y="301413"/>
          <a:ext cx="4035843" cy="6028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7849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dirty="0"/>
            <a:t>Carbon footprint</a:t>
          </a:r>
          <a:endParaRPr lang="en-US" sz="3100" kern="1200" dirty="0"/>
        </a:p>
      </dsp:txBody>
      <dsp:txXfrm>
        <a:off x="421351" y="301413"/>
        <a:ext cx="4035843" cy="602826"/>
      </dsp:txXfrm>
    </dsp:sp>
    <dsp:sp modelId="{FB4B274A-D5DD-456E-8792-F1A76C0E84A1}">
      <dsp:nvSpPr>
        <dsp:cNvPr id="0" name=""/>
        <dsp:cNvSpPr/>
      </dsp:nvSpPr>
      <dsp:spPr>
        <a:xfrm>
          <a:off x="44585" y="226059"/>
          <a:ext cx="753533" cy="7535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21A26C-0972-4C19-A131-3DDBD7E5FE8B}">
      <dsp:nvSpPr>
        <dsp:cNvPr id="0" name=""/>
        <dsp:cNvSpPr/>
      </dsp:nvSpPr>
      <dsp:spPr>
        <a:xfrm>
          <a:off x="640479" y="1205653"/>
          <a:ext cx="3816715" cy="6028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7849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dirty="0"/>
            <a:t>Crude oil imports</a:t>
          </a:r>
          <a:endParaRPr lang="en-US" sz="3100" kern="1200" dirty="0"/>
        </a:p>
      </dsp:txBody>
      <dsp:txXfrm>
        <a:off x="640479" y="1205653"/>
        <a:ext cx="3816715" cy="602826"/>
      </dsp:txXfrm>
    </dsp:sp>
    <dsp:sp modelId="{58F2C0C6-757B-478B-8656-1538641B150D}">
      <dsp:nvSpPr>
        <dsp:cNvPr id="0" name=""/>
        <dsp:cNvSpPr/>
      </dsp:nvSpPr>
      <dsp:spPr>
        <a:xfrm>
          <a:off x="263712" y="1130299"/>
          <a:ext cx="753533" cy="7535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04310B-72A2-4527-9D42-0CB7870687A8}">
      <dsp:nvSpPr>
        <dsp:cNvPr id="0" name=""/>
        <dsp:cNvSpPr/>
      </dsp:nvSpPr>
      <dsp:spPr>
        <a:xfrm>
          <a:off x="421351" y="2109893"/>
          <a:ext cx="4035843" cy="6028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7849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dirty="0"/>
            <a:t>Creating jobs</a:t>
          </a:r>
          <a:endParaRPr lang="en-US" sz="3100" kern="1200" dirty="0"/>
        </a:p>
      </dsp:txBody>
      <dsp:txXfrm>
        <a:off x="421351" y="2109893"/>
        <a:ext cx="4035843" cy="602826"/>
      </dsp:txXfrm>
    </dsp:sp>
    <dsp:sp modelId="{465221A9-4B11-444C-83F2-350CD2887AC6}">
      <dsp:nvSpPr>
        <dsp:cNvPr id="0" name=""/>
        <dsp:cNvSpPr/>
      </dsp:nvSpPr>
      <dsp:spPr>
        <a:xfrm>
          <a:off x="44585" y="2034539"/>
          <a:ext cx="753533" cy="7535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25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026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5674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77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73094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0731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6706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81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936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705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969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35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139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183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273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186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837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www.smev.in/ev-industry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CHARGER DESIGN FOR LIGHT</a:t>
            </a:r>
            <a:br>
              <a:rPr lang="en-US" dirty="0"/>
            </a:br>
            <a:r>
              <a:rPr lang="en-US" dirty="0"/>
              <a:t>ELECTRIC VEHICLES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Shuvam Keshari (16EE10046)</a:t>
            </a:r>
          </a:p>
          <a:p>
            <a:r>
              <a:rPr lang="en-US" sz="2400" dirty="0">
                <a:latin typeface="CMR12"/>
              </a:rPr>
              <a:t>(under Prof. </a:t>
            </a:r>
            <a:r>
              <a:rPr lang="en-US" sz="2400" dirty="0" err="1">
                <a:latin typeface="CMR12"/>
              </a:rPr>
              <a:t>Dipankar</a:t>
            </a:r>
            <a:r>
              <a:rPr lang="en-US" sz="2400" dirty="0">
                <a:latin typeface="CMR12"/>
              </a:rPr>
              <a:t> </a:t>
            </a:r>
            <a:r>
              <a:rPr lang="en-US" sz="2400" dirty="0" err="1">
                <a:latin typeface="CMR12"/>
              </a:rPr>
              <a:t>Debnath</a:t>
            </a:r>
            <a:r>
              <a:rPr lang="en-US" sz="2400" dirty="0">
                <a:latin typeface="CMR12"/>
              </a:rPr>
              <a:t>)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620649"/>
            <a:ext cx="1692287" cy="189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40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the DCM </a:t>
            </a:r>
            <a:r>
              <a:rPr lang="en-US" dirty="0" err="1"/>
              <a:t>Flyback</a:t>
            </a:r>
            <a:r>
              <a:rPr lang="en-US" dirty="0"/>
              <a:t> Converter (24W)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Input Voltage </a:t>
            </a:r>
            <a:r>
              <a:rPr lang="en-US" sz="2000" dirty="0" err="1"/>
              <a:t>Vdc</a:t>
            </a:r>
            <a:r>
              <a:rPr lang="en-US" sz="2000" dirty="0"/>
              <a:t> : 40V - 60V (since 48V battery was available for prototyping)</a:t>
            </a:r>
          </a:p>
          <a:p>
            <a:r>
              <a:rPr lang="en-US" sz="2000" dirty="0"/>
              <a:t> 1st Output Voltage V1 : 16V (0.1 - 0.5A) with V &lt; 5%</a:t>
            </a:r>
          </a:p>
          <a:p>
            <a:r>
              <a:rPr lang="en-US" sz="2000" dirty="0"/>
              <a:t> 2nd Output Voltage V2 : 8V (0.2 - 2A) with V &lt; 5%</a:t>
            </a:r>
          </a:p>
          <a:p>
            <a:r>
              <a:rPr lang="en-US" sz="2000" dirty="0"/>
              <a:t> 3rd Output </a:t>
            </a:r>
            <a:r>
              <a:rPr lang="en-US" sz="2000" dirty="0" err="1"/>
              <a:t>Auxilliary</a:t>
            </a:r>
            <a:r>
              <a:rPr lang="en-US" sz="2000" dirty="0"/>
              <a:t> Voltage Vaux : 16V (50mA) with V &lt; 5%</a:t>
            </a:r>
          </a:p>
          <a:p>
            <a:r>
              <a:rPr lang="pl-PL" sz="2000" dirty="0"/>
              <a:t> Output Power Po : 24W (max)</a:t>
            </a:r>
          </a:p>
          <a:p>
            <a:r>
              <a:rPr lang="en-US" sz="2000" dirty="0"/>
              <a:t> Switching frequency fs : 100kHz</a:t>
            </a:r>
          </a:p>
          <a:p>
            <a:r>
              <a:rPr lang="en-US" sz="2000" dirty="0"/>
              <a:t> Minimum efficiency  : 75%</a:t>
            </a:r>
          </a:p>
          <a:p>
            <a:r>
              <a:rPr lang="en-US" sz="2000" dirty="0"/>
              <a:t> Controller IC used : NCP (ON Semiconductor)</a:t>
            </a:r>
          </a:p>
        </p:txBody>
      </p:sp>
    </p:spTree>
    <p:extLst>
      <p:ext uri="{BB962C8B-B14F-4D97-AF65-F5344CB8AC3E}">
        <p14:creationId xmlns:p14="http://schemas.microsoft.com/office/powerpoint/2010/main" val="1153049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952" y="1752600"/>
            <a:ext cx="9587631" cy="4653595"/>
          </a:xfrm>
        </p:spPr>
      </p:pic>
    </p:spTree>
    <p:extLst>
      <p:ext uri="{BB962C8B-B14F-4D97-AF65-F5344CB8AC3E}">
        <p14:creationId xmlns:p14="http://schemas.microsoft.com/office/powerpoint/2010/main" val="3782961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4778" y="304800"/>
            <a:ext cx="8911687" cy="128089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378" y="1264555"/>
            <a:ext cx="8078780" cy="5130320"/>
          </a:xfrm>
        </p:spPr>
      </p:pic>
    </p:spTree>
    <p:extLst>
      <p:ext uri="{BB962C8B-B14F-4D97-AF65-F5344CB8AC3E}">
        <p14:creationId xmlns:p14="http://schemas.microsoft.com/office/powerpoint/2010/main" val="3664048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249" y="3124200"/>
            <a:ext cx="4132651" cy="33200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of Hardware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2200" y="1511011"/>
            <a:ext cx="8915400" cy="3777622"/>
          </a:xfrm>
        </p:spPr>
        <p:txBody>
          <a:bodyPr/>
          <a:lstStyle/>
          <a:p>
            <a:r>
              <a:rPr lang="en-US" dirty="0"/>
              <a:t>All preliminary calculations were carried out for capacitors, inductors and </a:t>
            </a:r>
            <a:r>
              <a:rPr lang="en-US" dirty="0" err="1"/>
              <a:t>mosfet</a:t>
            </a:r>
            <a:r>
              <a:rPr lang="en-US" dirty="0"/>
              <a:t> ratings [section 3.4.2 of the thesis]</a:t>
            </a:r>
          </a:p>
          <a:p>
            <a:r>
              <a:rPr lang="en-US" dirty="0"/>
              <a:t>Transformer core selection was also done along with wire selection, air gap and no. of turns [3.4.3]</a:t>
            </a:r>
          </a:p>
          <a:p>
            <a:r>
              <a:rPr lang="en-US" dirty="0" err="1"/>
              <a:t>Snubber</a:t>
            </a:r>
            <a:r>
              <a:rPr lang="en-US" dirty="0"/>
              <a:t> design was also carried out</a:t>
            </a:r>
          </a:p>
          <a:p>
            <a:r>
              <a:rPr lang="en-US" dirty="0"/>
              <a:t>Control using NCP1203 IC was done referring to its datasheet</a:t>
            </a:r>
          </a:p>
        </p:txBody>
      </p:sp>
    </p:spTree>
    <p:extLst>
      <p:ext uri="{BB962C8B-B14F-4D97-AF65-F5344CB8AC3E}">
        <p14:creationId xmlns:p14="http://schemas.microsoft.com/office/powerpoint/2010/main" val="3560688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schematics (</a:t>
            </a:r>
            <a:r>
              <a:rPr lang="en-US" dirty="0" err="1"/>
              <a:t>Altium</a:t>
            </a:r>
            <a:r>
              <a:rPr lang="en-US" dirty="0"/>
              <a:t> Designer)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708" y="1633828"/>
            <a:ext cx="8886287" cy="3895143"/>
          </a:xfrm>
        </p:spPr>
      </p:pic>
    </p:spTree>
    <p:extLst>
      <p:ext uri="{BB962C8B-B14F-4D97-AF65-F5344CB8AC3E}">
        <p14:creationId xmlns:p14="http://schemas.microsoft.com/office/powerpoint/2010/main" val="876209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2895600"/>
            <a:ext cx="4495800" cy="36571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04086" y="5334000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layered PCB layout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39200" y="2526268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Fabricated PCB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950503" y="1235735"/>
            <a:ext cx="3639355" cy="45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029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Soldered components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153" y="2133600"/>
            <a:ext cx="4117357" cy="3778250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438" y="2125663"/>
            <a:ext cx="3931112" cy="3778250"/>
          </a:xfrm>
        </p:spPr>
      </p:pic>
    </p:spTree>
    <p:extLst>
      <p:ext uri="{BB962C8B-B14F-4D97-AF65-F5344CB8AC3E}">
        <p14:creationId xmlns:p14="http://schemas.microsoft.com/office/powerpoint/2010/main" val="2208341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results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762" y="2133600"/>
            <a:ext cx="4313238" cy="3011721"/>
          </a:xfrm>
        </p:spPr>
      </p:pic>
      <p:sp>
        <p:nvSpPr>
          <p:cNvPr id="7" name="Rectangle 6"/>
          <p:cNvSpPr/>
          <p:nvPr/>
        </p:nvSpPr>
        <p:spPr>
          <a:xfrm>
            <a:off x="8401474" y="533400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MR12"/>
              </a:rPr>
              <a:t>Primary current (DCM)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00668" y="5334000"/>
            <a:ext cx="2185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MR12"/>
              </a:rPr>
              <a:t>Output Voltage 16V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3" y="2133600"/>
            <a:ext cx="4313237" cy="3038295"/>
          </a:xfrm>
        </p:spPr>
      </p:pic>
    </p:spTree>
    <p:extLst>
      <p:ext uri="{BB962C8B-B14F-4D97-AF65-F5344CB8AC3E}">
        <p14:creationId xmlns:p14="http://schemas.microsoft.com/office/powerpoint/2010/main" val="2686989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Snubber</a:t>
            </a:r>
            <a:r>
              <a:rPr lang="en-US" dirty="0"/>
              <a:t> improvement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563" y="2286000"/>
            <a:ext cx="4313237" cy="3038295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962" y="2286000"/>
            <a:ext cx="4313238" cy="3033834"/>
          </a:xfrm>
        </p:spPr>
      </p:pic>
      <p:sp>
        <p:nvSpPr>
          <p:cNvPr id="7" name="Rectangle 6"/>
          <p:cNvSpPr/>
          <p:nvPr/>
        </p:nvSpPr>
        <p:spPr>
          <a:xfrm>
            <a:off x="3581667" y="5771117"/>
            <a:ext cx="693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MR12"/>
              </a:rPr>
              <a:t>Voltage across drain-source of </a:t>
            </a:r>
            <a:r>
              <a:rPr lang="en-US" dirty="0" err="1">
                <a:latin typeface="CMR12"/>
              </a:rPr>
              <a:t>mosfet</a:t>
            </a:r>
            <a:r>
              <a:rPr lang="en-US" dirty="0">
                <a:latin typeface="CMR12"/>
              </a:rPr>
              <a:t> due to various </a:t>
            </a:r>
            <a:r>
              <a:rPr lang="en-US" dirty="0" err="1">
                <a:latin typeface="CMR12"/>
              </a:rPr>
              <a:t>snubbers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938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the Buck Converter (80W)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Input Voltage </a:t>
            </a:r>
            <a:r>
              <a:rPr lang="en-US" dirty="0" err="1"/>
              <a:t>Vdc</a:t>
            </a:r>
            <a:r>
              <a:rPr lang="en-US" dirty="0"/>
              <a:t> : 40V - 60V (since 48V battery was available for prototyping)</a:t>
            </a:r>
          </a:p>
          <a:p>
            <a:r>
              <a:rPr lang="en-US" dirty="0"/>
              <a:t> Output Voltage V0 : 16V (5A) with V &lt; 5%</a:t>
            </a:r>
          </a:p>
          <a:p>
            <a:r>
              <a:rPr lang="pl-PL" dirty="0"/>
              <a:t> Output Power Po : 80W (max)</a:t>
            </a:r>
          </a:p>
          <a:p>
            <a:r>
              <a:rPr lang="en-US" dirty="0"/>
              <a:t> Current ripple IL : 0.5A</a:t>
            </a:r>
          </a:p>
          <a:p>
            <a:r>
              <a:rPr lang="en-US" dirty="0"/>
              <a:t> Switching frequency fs : 50kHz</a:t>
            </a:r>
          </a:p>
          <a:p>
            <a:r>
              <a:rPr lang="en-US" dirty="0"/>
              <a:t> Minimum efficiency  : 75%</a:t>
            </a:r>
          </a:p>
          <a:p>
            <a:r>
              <a:rPr lang="en-US" dirty="0"/>
              <a:t> Controller IC used : TL494 with a gate driver (IRS2184)</a:t>
            </a:r>
          </a:p>
          <a:p>
            <a:endParaRPr lang="en-US" dirty="0"/>
          </a:p>
          <a:p>
            <a:r>
              <a:rPr lang="en-US" dirty="0"/>
              <a:t>Similar calculations were performed like the </a:t>
            </a:r>
            <a:r>
              <a:rPr lang="en-US" dirty="0" err="1"/>
              <a:t>flyback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51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 aim of this project is to design an efficient charger for light (3kW) electric vehicles (e-rickshaws with &gt; 45kmph).</a:t>
            </a:r>
          </a:p>
          <a:p>
            <a:r>
              <a:rPr lang="en-US" sz="2000" dirty="0"/>
              <a:t>Final target battery: 200Ah 72V 40A Li-ion (LiFePO</a:t>
            </a:r>
            <a:r>
              <a:rPr lang="en-US" sz="2000" baseline="-25000" dirty="0"/>
              <a:t>4</a:t>
            </a:r>
            <a:r>
              <a:rPr lang="en-US" sz="2000" dirty="0"/>
              <a:t>) with 140 km range (cc/cv charging modes)</a:t>
            </a:r>
          </a:p>
        </p:txBody>
      </p:sp>
    </p:spTree>
    <p:extLst>
      <p:ext uri="{BB962C8B-B14F-4D97-AF65-F5344CB8AC3E}">
        <p14:creationId xmlns:p14="http://schemas.microsoft.com/office/powerpoint/2010/main" val="1963355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 (</a:t>
            </a:r>
            <a:r>
              <a:rPr lang="en-US" dirty="0" err="1"/>
              <a:t>Altium</a:t>
            </a:r>
            <a:r>
              <a:rPr lang="en-US" dirty="0"/>
              <a:t>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473881"/>
            <a:ext cx="8911687" cy="5099812"/>
          </a:xfrm>
        </p:spPr>
      </p:pic>
    </p:spTree>
    <p:extLst>
      <p:ext uri="{BB962C8B-B14F-4D97-AF65-F5344CB8AC3E}">
        <p14:creationId xmlns:p14="http://schemas.microsoft.com/office/powerpoint/2010/main" val="2499637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9065676" cy="1280890"/>
          </a:xfrm>
        </p:spPr>
        <p:txBody>
          <a:bodyPr/>
          <a:lstStyle/>
          <a:p>
            <a:r>
              <a:rPr lang="en-US" dirty="0"/>
              <a:t>Combined with </a:t>
            </a:r>
            <a:r>
              <a:rPr lang="en-US" dirty="0" err="1"/>
              <a:t>Flyback</a:t>
            </a:r>
            <a:r>
              <a:rPr lang="en-US" dirty="0"/>
              <a:t> and fabricated on the same PCB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3" y="2419456"/>
            <a:ext cx="4313237" cy="3206538"/>
          </a:xfrm>
        </p:spPr>
      </p:pic>
      <p:pic>
        <p:nvPicPr>
          <p:cNvPr id="8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396" y="2125720"/>
            <a:ext cx="3753196" cy="3778135"/>
          </a:xfrm>
        </p:spPr>
      </p:pic>
      <p:sp>
        <p:nvSpPr>
          <p:cNvPr id="10" name="Oval 9"/>
          <p:cNvSpPr/>
          <p:nvPr/>
        </p:nvSpPr>
        <p:spPr>
          <a:xfrm>
            <a:off x="1524000" y="1905000"/>
            <a:ext cx="3581400" cy="38251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253391" y="3632900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Flyback</a:t>
            </a:r>
            <a:r>
              <a:rPr lang="en-US" dirty="0"/>
              <a:t> portion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71882" y="5600594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buck portion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429000" y="3657600"/>
            <a:ext cx="1219200" cy="2590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057564" y="6244591"/>
            <a:ext cx="287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film capacitor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29673" y="6031468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Working PCB</a:t>
            </a:r>
          </a:p>
        </p:txBody>
      </p:sp>
    </p:spTree>
    <p:extLst>
      <p:ext uri="{BB962C8B-B14F-4D97-AF65-F5344CB8AC3E}">
        <p14:creationId xmlns:p14="http://schemas.microsoft.com/office/powerpoint/2010/main" val="4150963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Factor Correction Stage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Voltage </a:t>
            </a:r>
            <a:r>
              <a:rPr lang="en-US" dirty="0" err="1"/>
              <a:t>Vac</a:t>
            </a:r>
            <a:r>
              <a:rPr lang="en-US" dirty="0"/>
              <a:t> : 200V - 220V (</a:t>
            </a:r>
            <a:r>
              <a:rPr lang="en-US" dirty="0" err="1"/>
              <a:t>rms</a:t>
            </a:r>
            <a:r>
              <a:rPr lang="en-US" dirty="0"/>
              <a:t>, the usual single phase lines in homes)</a:t>
            </a:r>
          </a:p>
          <a:p>
            <a:r>
              <a:rPr lang="en-US" dirty="0"/>
              <a:t> Output Voltage </a:t>
            </a:r>
            <a:r>
              <a:rPr lang="en-US" dirty="0" err="1"/>
              <a:t>Vdc</a:t>
            </a:r>
            <a:r>
              <a:rPr lang="en-US" dirty="0"/>
              <a:t> : 400V (max 8A) with V &lt; 5%</a:t>
            </a:r>
          </a:p>
          <a:p>
            <a:r>
              <a:rPr lang="en-US" dirty="0"/>
              <a:t> Output Power Po : 3kW (max, although the hardware was tested for 1.5kW)</a:t>
            </a:r>
          </a:p>
          <a:p>
            <a:r>
              <a:rPr lang="en-US" dirty="0"/>
              <a:t> Switching frequency fs : 50kHz</a:t>
            </a:r>
          </a:p>
          <a:p>
            <a:r>
              <a:rPr lang="en-US" dirty="0"/>
              <a:t> Minimum efficiency  : 85%</a:t>
            </a:r>
          </a:p>
          <a:p>
            <a:r>
              <a:rPr lang="en-US" dirty="0"/>
              <a:t> Controller IC used : UCC28180</a:t>
            </a:r>
          </a:p>
        </p:txBody>
      </p:sp>
    </p:spTree>
    <p:extLst>
      <p:ext uri="{BB962C8B-B14F-4D97-AF65-F5344CB8AC3E}">
        <p14:creationId xmlns:p14="http://schemas.microsoft.com/office/powerpoint/2010/main" val="1569656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313" y="152400"/>
            <a:ext cx="8911687" cy="1280890"/>
          </a:xfrm>
        </p:spPr>
        <p:txBody>
          <a:bodyPr/>
          <a:lstStyle/>
          <a:p>
            <a:r>
              <a:rPr lang="en-US" dirty="0"/>
              <a:t>Interleaved PFC Simulation with ripple cancellation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447800"/>
            <a:ext cx="9581761" cy="5218561"/>
          </a:xfrm>
        </p:spPr>
      </p:pic>
    </p:spTree>
    <p:extLst>
      <p:ext uri="{BB962C8B-B14F-4D97-AF65-F5344CB8AC3E}">
        <p14:creationId xmlns:p14="http://schemas.microsoft.com/office/powerpoint/2010/main" val="4404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7372" y="762000"/>
            <a:ext cx="2752880" cy="1280890"/>
          </a:xfrm>
        </p:spPr>
        <p:txBody>
          <a:bodyPr/>
          <a:lstStyle/>
          <a:p>
            <a:r>
              <a:rPr lang="en-US" dirty="0"/>
              <a:t>Simulation results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28600"/>
            <a:ext cx="6172200" cy="3088717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581400"/>
            <a:ext cx="6203852" cy="3072984"/>
          </a:xfrm>
        </p:spPr>
      </p:pic>
      <p:sp>
        <p:nvSpPr>
          <p:cNvPr id="8" name="Rectangle 7"/>
          <p:cNvSpPr/>
          <p:nvPr/>
        </p:nvSpPr>
        <p:spPr>
          <a:xfrm>
            <a:off x="3060700" y="5079792"/>
            <a:ext cx="2438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CMR12"/>
              </a:rPr>
              <a:t>Input current waveform showing improved power factor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949217" y="3352800"/>
            <a:ext cx="277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MR12"/>
              </a:rPr>
              <a:t>Output Voltage waveform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538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4361" y="894300"/>
            <a:ext cx="4112676" cy="1280890"/>
          </a:xfrm>
        </p:spPr>
        <p:txBody>
          <a:bodyPr>
            <a:normAutofit/>
          </a:bodyPr>
          <a:lstStyle/>
          <a:p>
            <a:r>
              <a:rPr lang="en-US" dirty="0"/>
              <a:t>Gate signals and Inductor currents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048000"/>
            <a:ext cx="6904037" cy="3523563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06545"/>
            <a:ext cx="5335430" cy="2656400"/>
          </a:xfrm>
        </p:spPr>
      </p:pic>
    </p:spTree>
    <p:extLst>
      <p:ext uri="{BB962C8B-B14F-4D97-AF65-F5344CB8AC3E}">
        <p14:creationId xmlns:p14="http://schemas.microsoft.com/office/powerpoint/2010/main" val="77790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and hardware fabrication of peripheral components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Flyback</a:t>
            </a:r>
            <a:r>
              <a:rPr lang="en-US" dirty="0"/>
              <a:t> Converter: As discussed in section 3.4</a:t>
            </a:r>
          </a:p>
          <a:p>
            <a:r>
              <a:rPr lang="en-US" dirty="0"/>
              <a:t>Microcontroller board: This board houses the processing power of the circuit. It is also used to count time for tripping the relay.</a:t>
            </a:r>
          </a:p>
          <a:p>
            <a:r>
              <a:rPr lang="en-US" dirty="0"/>
              <a:t>Control and sense board: has the controller IC of the PFC circuit. </a:t>
            </a:r>
          </a:p>
          <a:p>
            <a:r>
              <a:rPr lang="en-US" dirty="0"/>
              <a:t>Gate driver board</a:t>
            </a:r>
          </a:p>
          <a:p>
            <a:r>
              <a:rPr lang="en-US" dirty="0"/>
              <a:t>Heat sink</a:t>
            </a:r>
          </a:p>
        </p:txBody>
      </p:sp>
    </p:spTree>
    <p:extLst>
      <p:ext uri="{BB962C8B-B14F-4D97-AF65-F5344CB8AC3E}">
        <p14:creationId xmlns:p14="http://schemas.microsoft.com/office/powerpoint/2010/main" val="2364437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609600"/>
            <a:ext cx="10287000" cy="5997055"/>
          </a:xfrm>
        </p:spPr>
      </p:pic>
    </p:spTree>
    <p:extLst>
      <p:ext uri="{BB962C8B-B14F-4D97-AF65-F5344CB8AC3E}">
        <p14:creationId xmlns:p14="http://schemas.microsoft.com/office/powerpoint/2010/main" val="23540393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371600"/>
            <a:ext cx="3581400" cy="1280890"/>
          </a:xfrm>
        </p:spPr>
        <p:txBody>
          <a:bodyPr/>
          <a:lstStyle/>
          <a:p>
            <a:r>
              <a:rPr lang="en-US" dirty="0"/>
              <a:t>Hardware fabrication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304800"/>
            <a:ext cx="8388612" cy="6149316"/>
          </a:xfrm>
        </p:spPr>
      </p:pic>
    </p:spTree>
    <p:extLst>
      <p:ext uri="{BB962C8B-B14F-4D97-AF65-F5344CB8AC3E}">
        <p14:creationId xmlns:p14="http://schemas.microsoft.com/office/powerpoint/2010/main" val="26564144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228600"/>
            <a:ext cx="8911687" cy="1280890"/>
          </a:xfrm>
        </p:spPr>
        <p:txBody>
          <a:bodyPr/>
          <a:lstStyle/>
          <a:p>
            <a:r>
              <a:rPr lang="en-US" dirty="0"/>
              <a:t>Test Setup (CRR)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086101"/>
            <a:ext cx="9797397" cy="5508347"/>
          </a:xfrm>
        </p:spPr>
      </p:pic>
    </p:spTree>
    <p:extLst>
      <p:ext uri="{BB962C8B-B14F-4D97-AF65-F5344CB8AC3E}">
        <p14:creationId xmlns:p14="http://schemas.microsoft.com/office/powerpoint/2010/main" val="1099785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228600"/>
            <a:ext cx="8911687" cy="1280890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206" y="1066800"/>
            <a:ext cx="10058797" cy="5288645"/>
          </a:xfr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9906000" y="4876801"/>
            <a:ext cx="685800" cy="1371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0820400" y="4800600"/>
            <a:ext cx="381000" cy="1447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962400" y="2743200"/>
            <a:ext cx="1066800" cy="12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6770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results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004392"/>
            <a:ext cx="4704385" cy="2925415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057400"/>
            <a:ext cx="5106591" cy="2819400"/>
          </a:xfrm>
        </p:spPr>
      </p:pic>
      <p:sp>
        <p:nvSpPr>
          <p:cNvPr id="9" name="Rectangle 8"/>
          <p:cNvSpPr/>
          <p:nvPr/>
        </p:nvSpPr>
        <p:spPr>
          <a:xfrm>
            <a:off x="2156872" y="4953000"/>
            <a:ext cx="3634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MR12"/>
              </a:rPr>
              <a:t>Bad power factor without the PFC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162086" y="4953000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MR12"/>
              </a:rPr>
              <a:t>Power factor improved to approximately unity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159492" y="5638800"/>
            <a:ext cx="27109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MR12"/>
              </a:rPr>
              <a:t>Possible Noise sources: </a:t>
            </a:r>
          </a:p>
          <a:p>
            <a:r>
              <a:rPr lang="en-US" dirty="0">
                <a:latin typeface="CMR12"/>
              </a:rPr>
              <a:t>EMI, trace inductances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939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Phase-shifted Full Bridge Converter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Voltage </a:t>
            </a:r>
            <a:r>
              <a:rPr lang="en-US" dirty="0" err="1"/>
              <a:t>Vdc</a:t>
            </a:r>
            <a:r>
              <a:rPr lang="en-US" dirty="0"/>
              <a:t> : 400V (max 8A) with V &lt; 5%</a:t>
            </a:r>
          </a:p>
          <a:p>
            <a:r>
              <a:rPr lang="en-US" dirty="0"/>
              <a:t> Output Voltage </a:t>
            </a:r>
            <a:r>
              <a:rPr lang="en-US" dirty="0" err="1"/>
              <a:t>Vbattery</a:t>
            </a:r>
            <a:r>
              <a:rPr lang="en-US" dirty="0"/>
              <a:t> : 80-85V max during CV charging mode</a:t>
            </a:r>
          </a:p>
          <a:p>
            <a:r>
              <a:rPr lang="en-US" dirty="0"/>
              <a:t> Output Current </a:t>
            </a:r>
            <a:r>
              <a:rPr lang="en-US" dirty="0" err="1"/>
              <a:t>Ibattery</a:t>
            </a:r>
            <a:r>
              <a:rPr lang="en-US" dirty="0"/>
              <a:t> : 40A max during CC charging mode</a:t>
            </a:r>
          </a:p>
          <a:p>
            <a:r>
              <a:rPr lang="en-US" dirty="0"/>
              <a:t> Output Power Po : 3kW</a:t>
            </a:r>
          </a:p>
          <a:p>
            <a:r>
              <a:rPr lang="en-US" dirty="0"/>
              <a:t> Switching frequency fs : 100kHz (switches)</a:t>
            </a:r>
          </a:p>
          <a:p>
            <a:r>
              <a:rPr lang="en-US" dirty="0"/>
              <a:t> Minimum </a:t>
            </a:r>
            <a:r>
              <a:rPr lang="en-US" dirty="0" err="1"/>
              <a:t>eciency</a:t>
            </a:r>
            <a:r>
              <a:rPr lang="en-US" dirty="0"/>
              <a:t>  : 85%</a:t>
            </a:r>
          </a:p>
          <a:p>
            <a:r>
              <a:rPr lang="en-US" dirty="0"/>
              <a:t> Controller IC used : UCC28951</a:t>
            </a:r>
          </a:p>
        </p:txBody>
      </p:sp>
    </p:spTree>
    <p:extLst>
      <p:ext uri="{BB962C8B-B14F-4D97-AF65-F5344CB8AC3E}">
        <p14:creationId xmlns:p14="http://schemas.microsoft.com/office/powerpoint/2010/main" val="20758266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127000"/>
            <a:ext cx="8911687" cy="1280890"/>
          </a:xfrm>
        </p:spPr>
        <p:txBody>
          <a:bodyPr/>
          <a:lstStyle/>
          <a:p>
            <a:r>
              <a:rPr lang="en-US" dirty="0"/>
              <a:t>Simulation (</a:t>
            </a:r>
            <a:r>
              <a:rPr lang="en-US" dirty="0" err="1"/>
              <a:t>Currrent</a:t>
            </a:r>
            <a:r>
              <a:rPr lang="en-US" dirty="0"/>
              <a:t> controlled @32A)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767445"/>
            <a:ext cx="9581960" cy="5899245"/>
          </a:xfrm>
        </p:spPr>
      </p:pic>
    </p:spTree>
    <p:extLst>
      <p:ext uri="{BB962C8B-B14F-4D97-AF65-F5344CB8AC3E}">
        <p14:creationId xmlns:p14="http://schemas.microsoft.com/office/powerpoint/2010/main" val="11575472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and output currents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749" y="1752600"/>
            <a:ext cx="8881563" cy="4495800"/>
          </a:xfrm>
        </p:spPr>
      </p:pic>
    </p:spTree>
    <p:extLst>
      <p:ext uri="{BB962C8B-B14F-4D97-AF65-F5344CB8AC3E}">
        <p14:creationId xmlns:p14="http://schemas.microsoft.com/office/powerpoint/2010/main" val="19983510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voltage of the PSFB transformer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00200"/>
            <a:ext cx="9650435" cy="4800600"/>
          </a:xfrm>
        </p:spPr>
      </p:pic>
    </p:spTree>
    <p:extLst>
      <p:ext uri="{BB962C8B-B14F-4D97-AF65-F5344CB8AC3E}">
        <p14:creationId xmlns:p14="http://schemas.microsoft.com/office/powerpoint/2010/main" val="36385711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0868" y="228600"/>
            <a:ext cx="8911687" cy="1280890"/>
          </a:xfrm>
        </p:spPr>
        <p:txBody>
          <a:bodyPr/>
          <a:lstStyle/>
          <a:p>
            <a:r>
              <a:rPr lang="en-US" dirty="0"/>
              <a:t>Final </a:t>
            </a:r>
            <a:r>
              <a:rPr lang="en-US" dirty="0" err="1"/>
              <a:t>Altium</a:t>
            </a:r>
            <a:r>
              <a:rPr lang="en-US" dirty="0"/>
              <a:t> schematic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168" y="1066800"/>
            <a:ext cx="9601200" cy="5563486"/>
          </a:xfrm>
        </p:spPr>
      </p:pic>
    </p:spTree>
    <p:extLst>
      <p:ext uri="{BB962C8B-B14F-4D97-AF65-F5344CB8AC3E}">
        <p14:creationId xmlns:p14="http://schemas.microsoft.com/office/powerpoint/2010/main" val="31747401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609600"/>
            <a:ext cx="9601200" cy="1280890"/>
          </a:xfrm>
        </p:spPr>
        <p:txBody>
          <a:bodyPr/>
          <a:lstStyle/>
          <a:p>
            <a:r>
              <a:rPr lang="en-US" dirty="0"/>
              <a:t>Integration of CC - CV modes of charging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1571297"/>
            <a:ext cx="5297933" cy="2543503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24000"/>
            <a:ext cx="5181600" cy="2653471"/>
          </a:xfrm>
        </p:spPr>
      </p:pic>
      <p:sp>
        <p:nvSpPr>
          <p:cNvPr id="8" name="Rectangle 7"/>
          <p:cNvSpPr/>
          <p:nvPr/>
        </p:nvSpPr>
        <p:spPr>
          <a:xfrm>
            <a:off x="1930400" y="4343400"/>
            <a:ext cx="4878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MBX12"/>
              </a:rPr>
              <a:t>lowest error wins and controls the final output</a:t>
            </a:r>
            <a:r>
              <a:rPr lang="en-US" dirty="0">
                <a:latin typeface="CMR12"/>
              </a:rPr>
              <a:t>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86" y="4528066"/>
            <a:ext cx="4386647" cy="225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40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0226" y="457200"/>
            <a:ext cx="8911687" cy="1280890"/>
          </a:xfrm>
        </p:spPr>
        <p:txBody>
          <a:bodyPr/>
          <a:lstStyle/>
          <a:p>
            <a:r>
              <a:rPr lang="en-US" dirty="0"/>
              <a:t>PSFB controller schematic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226" y="1524000"/>
            <a:ext cx="9457084" cy="5090980"/>
          </a:xfrm>
        </p:spPr>
      </p:pic>
    </p:spTree>
    <p:extLst>
      <p:ext uri="{BB962C8B-B14F-4D97-AF65-F5344CB8AC3E}">
        <p14:creationId xmlns:p14="http://schemas.microsoft.com/office/powerpoint/2010/main" val="22159320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624110"/>
            <a:ext cx="9218611" cy="1280890"/>
          </a:xfrm>
        </p:spPr>
        <p:txBody>
          <a:bodyPr>
            <a:normAutofit fontScale="90000"/>
          </a:bodyPr>
          <a:lstStyle/>
          <a:p>
            <a:r>
              <a:rPr lang="en-US" dirty="0"/>
              <a:t>The PSFB hardware could not be completed, although its PCB layout was made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bulky transformer that is being used can be replaced by planar transformers in future</a:t>
            </a:r>
          </a:p>
        </p:txBody>
      </p:sp>
    </p:spTree>
    <p:extLst>
      <p:ext uri="{BB962C8B-B14F-4D97-AF65-F5344CB8AC3E}">
        <p14:creationId xmlns:p14="http://schemas.microsoft.com/office/powerpoint/2010/main" val="8763551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762000"/>
            <a:ext cx="8911687" cy="1280890"/>
          </a:xfrm>
        </p:spPr>
        <p:txBody>
          <a:bodyPr/>
          <a:lstStyle/>
          <a:p>
            <a:r>
              <a:rPr lang="en-US" dirty="0"/>
              <a:t>Conclusion and 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Fabrication and testing of PFC hardware with all peripherals </a:t>
            </a:r>
            <a:r>
              <a:rPr lang="en-US" b="1" dirty="0">
                <a:solidFill>
                  <a:srgbClr val="0070C0"/>
                </a:solidFill>
              </a:rPr>
              <a:t>[done]</a:t>
            </a:r>
          </a:p>
          <a:p>
            <a:r>
              <a:rPr lang="en-US" dirty="0"/>
              <a:t>Simulation of PSFB converter with current control </a:t>
            </a:r>
            <a:r>
              <a:rPr lang="en-US" b="1" dirty="0">
                <a:solidFill>
                  <a:srgbClr val="0070C0"/>
                </a:solidFill>
              </a:rPr>
              <a:t>[done]</a:t>
            </a:r>
          </a:p>
          <a:p>
            <a:r>
              <a:rPr lang="en-US" dirty="0"/>
              <a:t>Although it was not possible to fabricate and test the hardware owing to the unprecedented lockdown, the schematics were prepared. </a:t>
            </a:r>
            <a:r>
              <a:rPr lang="en-US" b="1" dirty="0">
                <a:solidFill>
                  <a:srgbClr val="0070C0"/>
                </a:solidFill>
              </a:rPr>
              <a:t>[done]</a:t>
            </a:r>
          </a:p>
          <a:p>
            <a:r>
              <a:rPr lang="en-US" dirty="0"/>
              <a:t>The PSFB converter needs to be tested along with the PFC</a:t>
            </a:r>
          </a:p>
          <a:p>
            <a:r>
              <a:rPr lang="en-US" dirty="0"/>
              <a:t>Component sizing can be done more efficiently to reduce the overall size and weight</a:t>
            </a:r>
          </a:p>
          <a:p>
            <a:r>
              <a:rPr lang="en-US" dirty="0"/>
              <a:t>Heat sink design and fabrication can also be looked into</a:t>
            </a:r>
          </a:p>
          <a:p>
            <a:r>
              <a:rPr lang="en-US" dirty="0"/>
              <a:t>A central software can also be looked into that would manage BMS and Charger simultaneously and would improve according to the utilization of the user</a:t>
            </a:r>
          </a:p>
        </p:txBody>
      </p:sp>
    </p:spTree>
    <p:extLst>
      <p:ext uri="{BB962C8B-B14F-4D97-AF65-F5344CB8AC3E}">
        <p14:creationId xmlns:p14="http://schemas.microsoft.com/office/powerpoint/2010/main" val="1972534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533400"/>
            <a:ext cx="8911687" cy="1280890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371600"/>
            <a:ext cx="8915400" cy="3777622"/>
          </a:xfrm>
        </p:spPr>
        <p:txBody>
          <a:bodyPr/>
          <a:lstStyle/>
          <a:p>
            <a:r>
              <a:rPr lang="en-US" dirty="0"/>
              <a:t>Hero Eco, </a:t>
            </a:r>
            <a:r>
              <a:rPr lang="en-US" dirty="0" err="1"/>
              <a:t>Ather</a:t>
            </a:r>
            <a:r>
              <a:rPr lang="en-US" dirty="0"/>
              <a:t>, </a:t>
            </a:r>
            <a:r>
              <a:rPr lang="en-US" dirty="0" err="1"/>
              <a:t>Electrotherm</a:t>
            </a:r>
            <a:r>
              <a:rPr lang="en-US" dirty="0"/>
              <a:t>, Avon, </a:t>
            </a:r>
            <a:r>
              <a:rPr lang="en-US" dirty="0" err="1"/>
              <a:t>Lohia</a:t>
            </a:r>
            <a:r>
              <a:rPr lang="en-US" dirty="0"/>
              <a:t>, Ampere (SMEV)</a:t>
            </a:r>
          </a:p>
          <a:p>
            <a:r>
              <a:rPr lang="en-US" dirty="0"/>
              <a:t>&gt;90% of EVs on Indian roads are low-speed electric scooters (&lt;25km/</a:t>
            </a:r>
            <a:r>
              <a:rPr lang="en-US" dirty="0" err="1"/>
              <a:t>hr</a:t>
            </a:r>
            <a:r>
              <a:rPr lang="en-US" dirty="0"/>
              <a:t>)</a:t>
            </a:r>
          </a:p>
          <a:p>
            <a:r>
              <a:rPr lang="en-US" dirty="0"/>
              <a:t>with FAME-2 the Industry may witness a quantum leap in volumes and technology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874757757"/>
              </p:ext>
            </p:extLst>
          </p:nvPr>
        </p:nvGraphicFramePr>
        <p:xfrm>
          <a:off x="4495800" y="3124200"/>
          <a:ext cx="4495800" cy="3014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/>
          <p:cNvSpPr/>
          <p:nvPr/>
        </p:nvSpPr>
        <p:spPr>
          <a:xfrm>
            <a:off x="8375301" y="6355722"/>
            <a:ext cx="3778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https://www.smev.in/ev-industry</a:t>
            </a:r>
            <a:endParaRPr lang="en-US" dirty="0"/>
          </a:p>
        </p:txBody>
      </p:sp>
      <p:sp>
        <p:nvSpPr>
          <p:cNvPr id="8" name="Down Arrow 7"/>
          <p:cNvSpPr/>
          <p:nvPr/>
        </p:nvSpPr>
        <p:spPr>
          <a:xfrm>
            <a:off x="4724400" y="3429000"/>
            <a:ext cx="3810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4953000" y="4343400"/>
            <a:ext cx="3810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800000">
            <a:off x="4724400" y="5257800"/>
            <a:ext cx="3810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9162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0279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228600"/>
            <a:ext cx="8911687" cy="1280890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0" y="914400"/>
            <a:ext cx="9829800" cy="5791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[1] </a:t>
            </a:r>
            <a:r>
              <a:rPr lang="en-US" dirty="0" err="1"/>
              <a:t>Coilcraft</a:t>
            </a:r>
            <a:r>
              <a:rPr lang="en-US" dirty="0"/>
              <a:t> q4344-bl datasheet [online] available: https://www.coilcraft.com/pn/q4344-bl.htm. (Accessed on Nov. 12, 2019).</a:t>
            </a:r>
          </a:p>
          <a:p>
            <a:r>
              <a:rPr lang="en-US" dirty="0"/>
              <a:t>[2] Drawn using circuit drawing tool - </a:t>
            </a:r>
            <a:r>
              <a:rPr lang="en-US" dirty="0" err="1"/>
              <a:t>vp</a:t>
            </a:r>
            <a:r>
              <a:rPr lang="en-US" dirty="0"/>
              <a:t> online [online] available: https://diagrams.visual-paradigm.com/#proj=0&amp;type=circuitdiagram. (accessed on Nov. 10, 2019).</a:t>
            </a:r>
          </a:p>
          <a:p>
            <a:r>
              <a:rPr lang="en-US" dirty="0"/>
              <a:t>[3] Electric vehicle charging infrastructure / </a:t>
            </a:r>
            <a:r>
              <a:rPr lang="en-US" dirty="0" err="1"/>
              <a:t>ev</a:t>
            </a:r>
            <a:r>
              <a:rPr lang="en-US" dirty="0"/>
              <a:t> battery charging [online] </a:t>
            </a:r>
            <a:r>
              <a:rPr lang="en-US" dirty="0" err="1"/>
              <a:t>available:https</a:t>
            </a:r>
            <a:r>
              <a:rPr lang="en-US" dirty="0"/>
              <a:t>://www.mpoweruk.com/infrastructure.htm. (Accessed on Nov. 6, 2019).</a:t>
            </a:r>
          </a:p>
          <a:p>
            <a:r>
              <a:rPr lang="fr-FR" dirty="0"/>
              <a:t>[4] Siemens Matsushita Components. \ferrite </a:t>
            </a:r>
            <a:r>
              <a:rPr lang="fr-FR" dirty="0" err="1"/>
              <a:t>core</a:t>
            </a:r>
            <a:r>
              <a:rPr lang="fr-FR" dirty="0"/>
              <a:t> </a:t>
            </a:r>
            <a:r>
              <a:rPr lang="fr-FR" dirty="0" err="1"/>
              <a:t>parameters</a:t>
            </a:r>
            <a:r>
              <a:rPr lang="fr-FR" dirty="0"/>
              <a:t>" [online] </a:t>
            </a:r>
            <a:r>
              <a:rPr lang="fr-FR" dirty="0" err="1"/>
              <a:t>available</a:t>
            </a:r>
            <a:r>
              <a:rPr lang="fr-FR" dirty="0"/>
              <a:t> :</a:t>
            </a:r>
            <a:r>
              <a:rPr lang="en-US" dirty="0"/>
              <a:t>https://www.youspice.com/tag/spice-transformers-simulation/, [accessed : Oct. 26, 2018].</a:t>
            </a:r>
          </a:p>
          <a:p>
            <a:r>
              <a:rPr lang="en-US" dirty="0"/>
              <a:t>[5] Hugh. Why are electric cars important to society? (</a:t>
            </a:r>
            <a:r>
              <a:rPr lang="en-US" dirty="0" err="1"/>
              <a:t>benets</a:t>
            </a:r>
            <a:r>
              <a:rPr lang="en-US" dirty="0"/>
              <a:t> of electric vehicles) [online]available: https://get-green-now.com/why-are-electric-cars-important/. (accessed on Oct.26, 2019).</a:t>
            </a:r>
          </a:p>
          <a:p>
            <a:r>
              <a:rPr lang="en-US" dirty="0"/>
              <a:t>[6] </a:t>
            </a:r>
            <a:r>
              <a:rPr lang="en-US" dirty="0" err="1"/>
              <a:t>Inneon</a:t>
            </a:r>
            <a:r>
              <a:rPr lang="en-US" dirty="0"/>
              <a:t>. Buckconverterdesignnote.pdf [online] available: https://www.mouser.de/pdfdocs/buckconverterdesignnote.pdf. (Accessed on Aug. 28, 2019).</a:t>
            </a:r>
          </a:p>
          <a:p>
            <a:r>
              <a:rPr lang="en-US" dirty="0"/>
              <a:t>[7] Texas Instruments. How to design multi-kw dc/dc converters for electric vehicles(</a:t>
            </a:r>
            <a:r>
              <a:rPr lang="en-US" dirty="0" err="1"/>
              <a:t>evs</a:t>
            </a:r>
            <a:r>
              <a:rPr lang="en-US" dirty="0"/>
              <a:t>) - introduction to battery charging | ti.com video. https://training.ti.com/how-design-multi-kw-dcdc-converters-electric-vehicles-evs-introduction-/battery-charging?context=1128387-1128363. (Accessed on Jan 2020).</a:t>
            </a:r>
          </a:p>
          <a:p>
            <a:r>
              <a:rPr lang="en-US" dirty="0"/>
              <a:t>[8] Texas Instruments. Ucc28180 programmable frequency, continuous conduction mode (</a:t>
            </a:r>
            <a:r>
              <a:rPr lang="en-US" dirty="0" err="1"/>
              <a:t>ccm</a:t>
            </a:r>
            <a:r>
              <a:rPr lang="en-US" dirty="0"/>
              <a:t>),boost power factor correction (</a:t>
            </a:r>
            <a:r>
              <a:rPr lang="en-US" dirty="0" err="1"/>
              <a:t>pfc</a:t>
            </a:r>
            <a:r>
              <a:rPr lang="en-US" dirty="0"/>
              <a:t>) controller datasheet (rev. d). http://www.ti.com/lit/ds/symlink/ucc28180.pdf?ts=1587905792254. (Accessed on Jan, 2020).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7539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590800" y="304800"/>
            <a:ext cx="8915400" cy="6324600"/>
          </a:xfrm>
        </p:spPr>
        <p:txBody>
          <a:bodyPr>
            <a:normAutofit/>
          </a:bodyPr>
          <a:lstStyle/>
          <a:p>
            <a:r>
              <a:rPr lang="en-US" dirty="0"/>
              <a:t>[9] Texas Instruments. Ucc28951-q1 phase-shifted full-bridge controller for wide input-voltage range applications datasheet (rev. a). http://www.ti.com/lit/ds/symlink/ucc28951-q1.pdf?ts=1587936014103. (Accessed on Jan, 2020).</a:t>
            </a:r>
          </a:p>
          <a:p>
            <a:r>
              <a:rPr lang="en-US" dirty="0"/>
              <a:t>[10] Dragan </a:t>
            </a:r>
            <a:r>
              <a:rPr lang="en-US" dirty="0" err="1"/>
              <a:t>Maksimovic</a:t>
            </a:r>
            <a:r>
              <a:rPr lang="en-US" dirty="0"/>
              <a:t> and Robert W. Erickson. Fundamentals of Power Electronics. Springer,2014.</a:t>
            </a:r>
          </a:p>
          <a:p>
            <a:r>
              <a:rPr lang="en-US" dirty="0"/>
              <a:t>[11] V. </a:t>
            </a:r>
            <a:r>
              <a:rPr lang="en-US" dirty="0" err="1"/>
              <a:t>Ramanarayanan</a:t>
            </a:r>
            <a:r>
              <a:rPr lang="en-US" dirty="0"/>
              <a:t>. Course material on switched mode power conversion [online] available: http://www.ee.iisc.ac.in/new/people/faculty/vjohn/ref/smpcbook,%20vr.pdf. (Accessed on Nov. 12, 2019).</a:t>
            </a:r>
          </a:p>
          <a:p>
            <a:r>
              <a:rPr lang="en-US" dirty="0"/>
              <a:t>[12] ROHM. Design example for </a:t>
            </a:r>
            <a:r>
              <a:rPr lang="en-US" dirty="0" err="1"/>
              <a:t>pwm</a:t>
            </a:r>
            <a:r>
              <a:rPr lang="en-US" dirty="0"/>
              <a:t> </a:t>
            </a:r>
            <a:r>
              <a:rPr lang="en-US" dirty="0" err="1"/>
              <a:t>yback</a:t>
            </a:r>
            <a:r>
              <a:rPr lang="en-US" dirty="0"/>
              <a:t> converter [online] </a:t>
            </a:r>
            <a:r>
              <a:rPr lang="en-US" dirty="0" err="1"/>
              <a:t>available:https</a:t>
            </a:r>
            <a:r>
              <a:rPr lang="en-US" dirty="0"/>
              <a:t>://pages.rohm.com/tech download02 en.html. (Accessed on July 20, 2019).51</a:t>
            </a:r>
          </a:p>
          <a:p>
            <a:r>
              <a:rPr lang="en-US" dirty="0"/>
              <a:t>[13] ON Semi. Ncp1203 - </a:t>
            </a:r>
            <a:r>
              <a:rPr lang="en-US" dirty="0" err="1"/>
              <a:t>pwm</a:t>
            </a:r>
            <a:r>
              <a:rPr lang="en-US" dirty="0"/>
              <a:t> current-mode controller for universal o-</a:t>
            </a:r>
            <a:r>
              <a:rPr lang="en-US" dirty="0" err="1"/>
              <a:t>linesupplies</a:t>
            </a:r>
            <a:r>
              <a:rPr lang="en-US" dirty="0"/>
              <a:t> featuring standby and short circuit protection [online] </a:t>
            </a:r>
            <a:r>
              <a:rPr lang="en-US" dirty="0" err="1"/>
              <a:t>available:https</a:t>
            </a:r>
            <a:r>
              <a:rPr lang="en-US" dirty="0"/>
              <a:t>://www.onsemi.com/pub/collateral/ncp1203-d.pdf. (Accessed on July 20, 2019).</a:t>
            </a:r>
          </a:p>
          <a:p>
            <a:r>
              <a:rPr lang="en-US" dirty="0"/>
              <a:t>[14] </a:t>
            </a:r>
            <a:r>
              <a:rPr lang="en-US" dirty="0" err="1"/>
              <a:t>Jinsong</a:t>
            </a:r>
            <a:r>
              <a:rPr lang="en-US" dirty="0"/>
              <a:t> Zhu and Annabelle Pratt. Capacitor ripple current in an interleaved </a:t>
            </a:r>
            <a:r>
              <a:rPr lang="en-US" dirty="0" err="1"/>
              <a:t>pfc</a:t>
            </a:r>
            <a:r>
              <a:rPr lang="en-US" dirty="0"/>
              <a:t> </a:t>
            </a:r>
            <a:r>
              <a:rPr lang="en-US" dirty="0" err="1"/>
              <a:t>converter.Power</a:t>
            </a:r>
            <a:r>
              <a:rPr lang="en-US" dirty="0"/>
              <a:t> Electronics, IEEE Transactions on, 24:1506 { 1514, 07 2009.</a:t>
            </a:r>
          </a:p>
        </p:txBody>
      </p:sp>
    </p:spTree>
    <p:extLst>
      <p:ext uri="{BB962C8B-B14F-4D97-AF65-F5344CB8AC3E}">
        <p14:creationId xmlns:p14="http://schemas.microsoft.com/office/powerpoint/2010/main" val="773697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80224" y="1752600"/>
            <a:ext cx="83058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MR12"/>
              </a:rPr>
              <a:t>I would like to express my sincere gratitude to my supervisor Prof. </a:t>
            </a:r>
            <a:r>
              <a:rPr lang="en-US" dirty="0" err="1">
                <a:latin typeface="CMR12"/>
              </a:rPr>
              <a:t>Dipankar</a:t>
            </a:r>
            <a:endParaRPr lang="en-US" dirty="0">
              <a:latin typeface="CMR12"/>
            </a:endParaRPr>
          </a:p>
          <a:p>
            <a:r>
              <a:rPr lang="en-US" dirty="0" err="1">
                <a:latin typeface="CMR12"/>
              </a:rPr>
              <a:t>Debnath</a:t>
            </a:r>
            <a:r>
              <a:rPr lang="en-US" dirty="0">
                <a:latin typeface="CMR12"/>
              </a:rPr>
              <a:t> for providing his invaluable guidance and suggestions throughout the</a:t>
            </a:r>
          </a:p>
          <a:p>
            <a:r>
              <a:rPr lang="en-US" dirty="0">
                <a:latin typeface="CMR12"/>
              </a:rPr>
              <a:t>course of the project.</a:t>
            </a:r>
          </a:p>
          <a:p>
            <a:r>
              <a:rPr lang="en-US" dirty="0">
                <a:latin typeface="CMR12"/>
              </a:rPr>
              <a:t>Additionally, I would like to thank Prof. </a:t>
            </a:r>
            <a:r>
              <a:rPr lang="en-US" dirty="0" err="1">
                <a:latin typeface="CMR12"/>
              </a:rPr>
              <a:t>Gautam</a:t>
            </a:r>
            <a:r>
              <a:rPr lang="en-US" dirty="0">
                <a:latin typeface="CMR12"/>
              </a:rPr>
              <a:t> </a:t>
            </a:r>
            <a:r>
              <a:rPr lang="en-US" dirty="0" err="1">
                <a:latin typeface="CMR12"/>
              </a:rPr>
              <a:t>Poddar</a:t>
            </a:r>
            <a:r>
              <a:rPr lang="en-US" dirty="0">
                <a:latin typeface="CMR12"/>
              </a:rPr>
              <a:t> and Prof. </a:t>
            </a:r>
            <a:r>
              <a:rPr lang="en-US" dirty="0" err="1">
                <a:latin typeface="CMR12"/>
              </a:rPr>
              <a:t>Tanmoy</a:t>
            </a:r>
            <a:endParaRPr lang="en-US" dirty="0">
              <a:latin typeface="CMR12"/>
            </a:endParaRPr>
          </a:p>
          <a:p>
            <a:r>
              <a:rPr lang="en-US" dirty="0">
                <a:latin typeface="CMR12"/>
              </a:rPr>
              <a:t>Bhattacharyya for teaching me and guiding me in designing Power Electronic</a:t>
            </a:r>
          </a:p>
          <a:p>
            <a:r>
              <a:rPr lang="en-US" dirty="0">
                <a:latin typeface="CMR12"/>
              </a:rPr>
              <a:t>Converters.</a:t>
            </a:r>
          </a:p>
          <a:p>
            <a:r>
              <a:rPr lang="en-US" dirty="0">
                <a:latin typeface="CMR12"/>
              </a:rPr>
              <a:t>I would also like to thank the Electric Vehicle Group, IIT Kharagpur for pro-</a:t>
            </a:r>
          </a:p>
          <a:p>
            <a:r>
              <a:rPr lang="en-US" dirty="0">
                <a:latin typeface="CMR12"/>
              </a:rPr>
              <a:t>viding me with all the facilities required for the project. Also, I would like to</a:t>
            </a:r>
          </a:p>
          <a:p>
            <a:r>
              <a:rPr lang="en-US" dirty="0">
                <a:latin typeface="CMR12"/>
              </a:rPr>
              <a:t>especially thank Mr. </a:t>
            </a:r>
            <a:r>
              <a:rPr lang="en-US" dirty="0" err="1">
                <a:latin typeface="CMR12"/>
              </a:rPr>
              <a:t>Manuj</a:t>
            </a:r>
            <a:r>
              <a:rPr lang="en-US" dirty="0">
                <a:latin typeface="CMR12"/>
              </a:rPr>
              <a:t> Agrawal and Mr. </a:t>
            </a:r>
            <a:r>
              <a:rPr lang="en-US" dirty="0" err="1">
                <a:latin typeface="CMR12"/>
              </a:rPr>
              <a:t>Shyama</a:t>
            </a:r>
            <a:r>
              <a:rPr lang="en-US" dirty="0">
                <a:latin typeface="CMR12"/>
              </a:rPr>
              <a:t> Agrawal for helping me</a:t>
            </a:r>
          </a:p>
          <a:p>
            <a:r>
              <a:rPr lang="en-US" dirty="0">
                <a:latin typeface="CMR12"/>
              </a:rPr>
              <a:t>learn PCB designing, NXP FRDM Board programming, soldering and </a:t>
            </a:r>
            <a:r>
              <a:rPr lang="en-US" dirty="0" err="1">
                <a:latin typeface="CMR12"/>
              </a:rPr>
              <a:t>motivat</a:t>
            </a:r>
            <a:r>
              <a:rPr lang="en-US" dirty="0">
                <a:latin typeface="CMR12"/>
              </a:rPr>
              <a:t>-</a:t>
            </a:r>
          </a:p>
          <a:p>
            <a:r>
              <a:rPr lang="en-US" dirty="0" err="1">
                <a:latin typeface="CMR12"/>
              </a:rPr>
              <a:t>ing</a:t>
            </a:r>
            <a:r>
              <a:rPr lang="en-US" dirty="0">
                <a:latin typeface="CMR12"/>
              </a:rPr>
              <a:t> me towards completion of the project.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5327151"/>
            <a:ext cx="3087423" cy="12909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5107599"/>
            <a:ext cx="1349654" cy="151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14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914400"/>
            <a:ext cx="8911687" cy="1280890"/>
          </a:xfrm>
        </p:spPr>
        <p:txBody>
          <a:bodyPr/>
          <a:lstStyle/>
          <a:p>
            <a:r>
              <a:rPr lang="en-US" dirty="0"/>
              <a:t>Schematic of a typical EVSE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9" y="2743200"/>
            <a:ext cx="10193053" cy="2286000"/>
          </a:xfrm>
        </p:spPr>
      </p:pic>
    </p:spTree>
    <p:extLst>
      <p:ext uri="{BB962C8B-B14F-4D97-AF65-F5344CB8AC3E}">
        <p14:creationId xmlns:p14="http://schemas.microsoft.com/office/powerpoint/2010/main" val="3213286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architecture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514600"/>
            <a:ext cx="9980618" cy="2665412"/>
          </a:xfrm>
        </p:spPr>
      </p:pic>
      <p:sp>
        <p:nvSpPr>
          <p:cNvPr id="5" name="Oval 4"/>
          <p:cNvSpPr/>
          <p:nvPr/>
        </p:nvSpPr>
        <p:spPr>
          <a:xfrm>
            <a:off x="1676400" y="1676400"/>
            <a:ext cx="4038600" cy="472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410200" y="1676400"/>
            <a:ext cx="5486400" cy="472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769805" y="5764212"/>
            <a:ext cx="1851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MR12"/>
              </a:rPr>
              <a:t>Interleaved PFC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823205" y="5791200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MR12"/>
              </a:rPr>
              <a:t>PSFB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72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573526"/>
            <a:ext cx="8915400" cy="3777622"/>
          </a:xfrm>
        </p:spPr>
        <p:txBody>
          <a:bodyPr>
            <a:normAutofit/>
          </a:bodyPr>
          <a:lstStyle/>
          <a:p>
            <a:r>
              <a:rPr lang="en-US" sz="2400" dirty="0" err="1"/>
              <a:t>Auxillary</a:t>
            </a:r>
            <a:r>
              <a:rPr lang="en-US" sz="2400" dirty="0"/>
              <a:t> Power Supply Design</a:t>
            </a:r>
          </a:p>
          <a:p>
            <a:r>
              <a:rPr lang="en-US" sz="2400" dirty="0"/>
              <a:t>PFC Design and Testing with resistive load</a:t>
            </a:r>
          </a:p>
          <a:p>
            <a:r>
              <a:rPr lang="en-US" sz="2400" dirty="0"/>
              <a:t>PSFB Design and Testing with PFC</a:t>
            </a:r>
          </a:p>
          <a:p>
            <a:r>
              <a:rPr lang="en-US" sz="2400" dirty="0"/>
              <a:t>Integration of CC/CV modes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3733800"/>
            <a:ext cx="6844866" cy="281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2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the Auxiliary Power Supply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3777622"/>
          </a:xfrm>
        </p:spPr>
        <p:txBody>
          <a:bodyPr>
            <a:normAutofit/>
          </a:bodyPr>
          <a:lstStyle/>
          <a:p>
            <a:r>
              <a:rPr lang="en-US" sz="2400" dirty="0"/>
              <a:t>The only source of energy in an EV is the battery (72V)</a:t>
            </a:r>
          </a:p>
          <a:p>
            <a:r>
              <a:rPr lang="en-US" sz="2400" dirty="0"/>
              <a:t>3 different grounds needed for various components</a:t>
            </a:r>
          </a:p>
          <a:p>
            <a:pPr lvl="1"/>
            <a:r>
              <a:rPr lang="en-US" sz="2000" dirty="0"/>
              <a:t>Battery ground (with 16V output)</a:t>
            </a:r>
          </a:p>
          <a:p>
            <a:pPr lvl="1"/>
            <a:r>
              <a:rPr lang="en-US" sz="2000" dirty="0"/>
              <a:t>AC ground (with 16V output)</a:t>
            </a:r>
          </a:p>
          <a:p>
            <a:pPr lvl="1"/>
            <a:r>
              <a:rPr lang="en-US" sz="2000" dirty="0"/>
              <a:t>microcontroller ground (with 8V output)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05000" y="4943957"/>
            <a:ext cx="36279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DCM </a:t>
            </a:r>
            <a:r>
              <a:rPr lang="en-US" sz="3200" dirty="0" err="1"/>
              <a:t>Flyback</a:t>
            </a:r>
            <a:r>
              <a:rPr lang="en-US" sz="3200" dirty="0"/>
              <a:t> </a:t>
            </a:r>
          </a:p>
          <a:p>
            <a:r>
              <a:rPr lang="en-US" sz="3200" dirty="0"/>
              <a:t>[why DCM? {3.3}]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53400" y="4943956"/>
            <a:ext cx="2300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CCM Buck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209006" y="3622234"/>
            <a:ext cx="915194" cy="1302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971800" y="4095243"/>
            <a:ext cx="152400" cy="694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543800" y="3124200"/>
            <a:ext cx="1759915" cy="16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882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838200"/>
            <a:ext cx="8460886" cy="5105400"/>
          </a:xfrm>
        </p:spPr>
      </p:pic>
    </p:spTree>
    <p:extLst>
      <p:ext uri="{BB962C8B-B14F-4D97-AF65-F5344CB8AC3E}">
        <p14:creationId xmlns:p14="http://schemas.microsoft.com/office/powerpoint/2010/main" val="544080626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544</TotalTime>
  <Words>1679</Words>
  <Application>Microsoft Office PowerPoint</Application>
  <PresentationFormat>Widescreen</PresentationFormat>
  <Paragraphs>152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Century Gothic</vt:lpstr>
      <vt:lpstr>CMBX12</vt:lpstr>
      <vt:lpstr>CMR12</vt:lpstr>
      <vt:lpstr>Wingdings 3</vt:lpstr>
      <vt:lpstr>Wisp</vt:lpstr>
      <vt:lpstr>CHARGER DESIGN FOR LIGHT ELECTRIC VEHICLES</vt:lpstr>
      <vt:lpstr>Objective</vt:lpstr>
      <vt:lpstr>Motivation</vt:lpstr>
      <vt:lpstr>Motivation</vt:lpstr>
      <vt:lpstr>Schematic of a typical EVSE</vt:lpstr>
      <vt:lpstr>Target architecture</vt:lpstr>
      <vt:lpstr>Design Sequence</vt:lpstr>
      <vt:lpstr>Design of the Auxiliary Power Supply</vt:lpstr>
      <vt:lpstr>PowerPoint Presentation</vt:lpstr>
      <vt:lpstr>Design of the DCM Flyback Converter (24W)</vt:lpstr>
      <vt:lpstr>Simulation</vt:lpstr>
      <vt:lpstr>Results</vt:lpstr>
      <vt:lpstr>Selection of Hardware components</vt:lpstr>
      <vt:lpstr>Final schematics (Altium Designer)</vt:lpstr>
      <vt:lpstr>Fabrication</vt:lpstr>
      <vt:lpstr>Soldered components</vt:lpstr>
      <vt:lpstr>Hardware results</vt:lpstr>
      <vt:lpstr>Snubber improvement</vt:lpstr>
      <vt:lpstr>Design of the Buck Converter (80W)</vt:lpstr>
      <vt:lpstr>Schematic (Altium)</vt:lpstr>
      <vt:lpstr>Combined with Flyback and fabricated on the same PCB</vt:lpstr>
      <vt:lpstr>Power Factor Correction Stage</vt:lpstr>
      <vt:lpstr>Interleaved PFC Simulation with ripple cancellation</vt:lpstr>
      <vt:lpstr>Simulation results</vt:lpstr>
      <vt:lpstr>Gate signals and Inductor currents</vt:lpstr>
      <vt:lpstr>Design and hardware fabrication of peripheral components</vt:lpstr>
      <vt:lpstr>PowerPoint Presentation</vt:lpstr>
      <vt:lpstr>Hardware fabrication</vt:lpstr>
      <vt:lpstr>Test Setup (CRR)</vt:lpstr>
      <vt:lpstr>Hardware results</vt:lpstr>
      <vt:lpstr>Phase-shifted Full Bridge Converter</vt:lpstr>
      <vt:lpstr>Simulation (Currrent controlled @32A)</vt:lpstr>
      <vt:lpstr>Primary and output currents</vt:lpstr>
      <vt:lpstr>Primary voltage of the PSFB transformer</vt:lpstr>
      <vt:lpstr>Final Altium schematic</vt:lpstr>
      <vt:lpstr>Integration of CC - CV modes of charging</vt:lpstr>
      <vt:lpstr>PSFB controller schematic</vt:lpstr>
      <vt:lpstr>The PSFB hardware could not be completed, although its PCB layout was made  The bulky transformer that is being used can be replaced by planar transformers in future</vt:lpstr>
      <vt:lpstr>Conclusion and Future Work</vt:lpstr>
      <vt:lpstr>Thank you</vt:lpstr>
      <vt:lpstr>References</vt:lpstr>
      <vt:lpstr>PowerPoint Presentation</vt:lpstr>
      <vt:lpstr>Acknowledgement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CHARGER DESIGN FOR LIGHT ELECTRIC VEHICLES</dc:title>
  <dc:creator>SHUVAM KESHARI</dc:creator>
  <cp:lastModifiedBy>User</cp:lastModifiedBy>
  <cp:revision>24</cp:revision>
  <dcterms:created xsi:type="dcterms:W3CDTF">2006-08-16T00:00:00Z</dcterms:created>
  <dcterms:modified xsi:type="dcterms:W3CDTF">2021-06-06T06:42:13Z</dcterms:modified>
</cp:coreProperties>
</file>